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9" r:id="rId13"/>
    <p:sldId id="266" r:id="rId14"/>
    <p:sldId id="267" r:id="rId15"/>
  </p:sldIdLst>
  <p:sldSz cx="12192000" cy="6858000"/>
  <p:notesSz cx="6858000" cy="9144000"/>
  <p:embeddedFontLst>
    <p:embeddedFont>
      <p:font typeface="Corbel" panose="020B0503020204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E2E2"/>
              </a:buClr>
              <a:buSzPts val="1400"/>
              <a:buFont typeface="Corbel"/>
              <a:buNone/>
              <a:defRPr sz="9600" b="0" i="0" u="none" strike="noStrike" cap="none">
                <a:solidFill>
                  <a:srgbClr val="E2E2E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3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3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>
            <a:spLocks noGrp="1"/>
          </p:cNvSpPr>
          <p:nvPr>
            <p:ph type="pic" idx="2"/>
          </p:nvPr>
        </p:nvSpPr>
        <p:spPr>
          <a:xfrm>
            <a:off x="839788" y="987425"/>
            <a:ext cx="10515600" cy="3379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839788" y="5186516"/>
            <a:ext cx="10514012" cy="68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3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839788" y="4489399"/>
            <a:ext cx="10514012" cy="1501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4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>
            <a:off x="1720644" y="3365557"/>
            <a:ext cx="8752299" cy="54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2"/>
          </p:nvPr>
        </p:nvSpPr>
        <p:spPr>
          <a:xfrm>
            <a:off x="838200" y="4501729"/>
            <a:ext cx="10512424" cy="148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rbe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“</a:t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rbe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9788" y="4850581"/>
            <a:ext cx="10514012" cy="1140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">
  <p:cSld name="3 Colum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20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8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2"/>
          </p:nvPr>
        </p:nvSpPr>
        <p:spPr>
          <a:xfrm>
            <a:off x="1356798" y="2571750"/>
            <a:ext cx="2927350" cy="3589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3"/>
          </p:nvPr>
        </p:nvSpPr>
        <p:spPr>
          <a:xfrm>
            <a:off x="4587994" y="1885950"/>
            <a:ext cx="293624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4"/>
          </p:nvPr>
        </p:nvSpPr>
        <p:spPr>
          <a:xfrm>
            <a:off x="4577441" y="2571750"/>
            <a:ext cx="2946794" cy="3589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5"/>
          </p:nvPr>
        </p:nvSpPr>
        <p:spPr>
          <a:xfrm>
            <a:off x="7829035" y="1885950"/>
            <a:ext cx="293211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6"/>
          </p:nvPr>
        </p:nvSpPr>
        <p:spPr>
          <a:xfrm>
            <a:off x="7829035" y="2571750"/>
            <a:ext cx="2932113" cy="3589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 Column">
  <p:cSld name="3 Picture Colum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20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8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0" name="Google Shape;110;p16"/>
          <p:cNvSpPr>
            <a:spLocks noGrp="1"/>
          </p:cNvSpPr>
          <p:nvPr>
            <p:ph type="pic" idx="2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body" idx="3"/>
          </p:nvPr>
        </p:nvSpPr>
        <p:spPr>
          <a:xfrm>
            <a:off x="1332085" y="4873765"/>
            <a:ext cx="2940050" cy="659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4"/>
          </p:nvPr>
        </p:nvSpPr>
        <p:spPr>
          <a:xfrm>
            <a:off x="4568997" y="4297503"/>
            <a:ext cx="293052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20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8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3" name="Google Shape;113;p16"/>
          <p:cNvSpPr>
            <a:spLocks noGrp="1"/>
          </p:cNvSpPr>
          <p:nvPr>
            <p:ph type="pic" idx="5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6"/>
          </p:nvPr>
        </p:nvSpPr>
        <p:spPr>
          <a:xfrm>
            <a:off x="4567644" y="4873764"/>
            <a:ext cx="2934406" cy="659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body" idx="7"/>
          </p:nvPr>
        </p:nvSpPr>
        <p:spPr>
          <a:xfrm>
            <a:off x="7804322" y="4297503"/>
            <a:ext cx="293211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20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8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6" name="Google Shape;116;p16"/>
          <p:cNvSpPr>
            <a:spLocks noGrp="1"/>
          </p:cNvSpPr>
          <p:nvPr>
            <p:ph type="pic" idx="8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body" idx="9"/>
          </p:nvPr>
        </p:nvSpPr>
        <p:spPr>
          <a:xfrm>
            <a:off x="7804197" y="4873762"/>
            <a:ext cx="2935997" cy="659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9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 rot="5400000">
            <a:off x="4061231" y="-1115606"/>
            <a:ext cx="4351338" cy="102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E2E2"/>
              </a:buClr>
              <a:buSzPts val="1400"/>
              <a:buFont typeface="Corbel"/>
              <a:buNone/>
              <a:defRPr sz="9600" b="0" i="0" u="none" strike="noStrike" cap="none">
                <a:solidFill>
                  <a:srgbClr val="E2E2E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3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502521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319840" y="1825625"/>
            <a:ext cx="503396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20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8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600" b="1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120000" y="2505075"/>
            <a:ext cx="5025216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319840" y="1681163"/>
            <a:ext cx="503554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319840" y="2505075"/>
            <a:ext cx="503554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3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1120000" y="2057400"/>
            <a:ext cx="365202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3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120000" y="2057400"/>
            <a:ext cx="365202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None/>
              <a:defRPr sz="1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  <a:defRPr sz="1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400"/>
              <a:buFont typeface="Corbel"/>
              <a:buNone/>
              <a:defRPr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redleemd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ctrTitle"/>
          </p:nvPr>
        </p:nvSpPr>
        <p:spPr>
          <a:xfrm>
            <a:off x="570025" y="2025625"/>
            <a:ext cx="10988700" cy="1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E2E2"/>
              </a:buClr>
              <a:buFont typeface="Corbel"/>
              <a:buNone/>
            </a:pPr>
            <a:r>
              <a:rPr lang="en-US" sz="6000" b="0" i="0" u="none" strike="noStrike" cap="none" dirty="0">
                <a:solidFill>
                  <a:srgbClr val="E2E2E2"/>
                </a:solidFill>
                <a:latin typeface="Corbel"/>
                <a:ea typeface="Corbel"/>
                <a:cs typeface="Corbel"/>
                <a:sym typeface="Corbel"/>
              </a:rPr>
              <a:t>Dr. Lee Total Joint Replacement Outline</a:t>
            </a:r>
            <a:endParaRPr sz="6000" b="0" i="0" u="none" strike="noStrike" cap="none" dirty="0">
              <a:solidFill>
                <a:srgbClr val="E2E2E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Font typeface="Corbel"/>
              <a:buNone/>
            </a:pPr>
            <a:r>
              <a:rPr lang="en-US" sz="486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Post op Physical/Occupational Therapy</a:t>
            </a:r>
            <a:endParaRPr sz="486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86" name="Google Shape;186;p27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PT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Leg exercises, walking, stairs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May bring your walker from home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OT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ADL (dressing, bathing, etc.)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Starts POD </a:t>
            </a:r>
            <a:r>
              <a:rPr lang="en-US" sz="2590" dirty="0"/>
              <a:t>0</a:t>
            </a:r>
            <a:r>
              <a:rPr lang="en-US" sz="259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 or POD 1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They will help ensure a safe transition home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Things to consider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How hard is it to get into vehicle to go home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Stairs into home and in the home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See outpatient therapy of your choice within 1-2 days of discharge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PT Rx will be provided at the time of discharge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Font typeface="Corbel"/>
              <a:buNone/>
            </a:pPr>
            <a:r>
              <a:rPr lang="en-US" sz="54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Possible Complications</a:t>
            </a:r>
            <a:endParaRPr sz="5400" b="0" i="0" u="none" strike="noStrike" cap="none" dirty="0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92" name="Google Shape;192;p28"/>
          <p:cNvSpPr txBox="1">
            <a:spLocks noGrp="1"/>
          </p:cNvSpPr>
          <p:nvPr>
            <p:ph type="body" idx="1"/>
          </p:nvPr>
        </p:nvSpPr>
        <p:spPr>
          <a:xfrm>
            <a:off x="1120000" y="1690687"/>
            <a:ext cx="10233800" cy="448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217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DVT</a:t>
            </a:r>
            <a:endParaRPr sz="260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How to prevent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55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Blood thinners post op in hospital and at home.  Continue at home as prescribed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55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SCDs in hospital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55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TED hose for TKA and some THA (posterior approach)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Signs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55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Calf pain, increased pain above or below knee, swelling  in calf ankle pain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55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Call surgeon office or go to ER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Can cause PE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550"/>
              <a:buFont typeface="Arial"/>
              <a:buChar char="•"/>
            </a:pPr>
            <a:r>
              <a:rPr lang="en-US" b="0" i="0" u="none" strike="noStrike" cap="none" dirty="0" err="1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Suddne</a:t>
            </a:r>
            <a:r>
              <a:rPr lang="en-US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 SOB, CP, Cough = 911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630FC-DFEE-4D96-97D0-03362106F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Complications Cont’d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C2317-D898-46D8-9031-CF624CC00F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lnSpc>
                <a:spcPct val="70000"/>
              </a:lnSpc>
              <a:buSzPts val="2170"/>
            </a:pPr>
            <a:r>
              <a:rPr lang="en-US" sz="2600" dirty="0"/>
              <a:t>Infection</a:t>
            </a:r>
          </a:p>
          <a:p>
            <a:pPr marL="685800" lvl="1" indent="-228600">
              <a:lnSpc>
                <a:spcPct val="70000"/>
              </a:lnSpc>
              <a:buSzPts val="1860"/>
            </a:pPr>
            <a:r>
              <a:rPr lang="en-US" dirty="0"/>
              <a:t>Wash hands and keep incision clean</a:t>
            </a:r>
          </a:p>
          <a:p>
            <a:pPr marL="685800" lvl="1" indent="-228600">
              <a:lnSpc>
                <a:spcPct val="70000"/>
              </a:lnSpc>
              <a:buSzPts val="1860"/>
            </a:pPr>
            <a:r>
              <a:rPr lang="en-US" dirty="0"/>
              <a:t>Signs – fever &gt; 101.4, increased tenderness/redness/swelling, drainage = call surgeon or 911</a:t>
            </a:r>
          </a:p>
          <a:p>
            <a:pPr marL="685800" lvl="1" indent="-228600">
              <a:lnSpc>
                <a:spcPct val="70000"/>
              </a:lnSpc>
              <a:buSzPts val="1860"/>
            </a:pPr>
            <a:r>
              <a:rPr lang="en-US" dirty="0"/>
              <a:t>IV </a:t>
            </a:r>
            <a:r>
              <a:rPr lang="en-US" dirty="0" err="1"/>
              <a:t>abx</a:t>
            </a:r>
            <a:r>
              <a:rPr lang="en-US" dirty="0"/>
              <a:t> in hospital after surgery</a:t>
            </a:r>
          </a:p>
          <a:p>
            <a:pPr marL="685800" lvl="1" indent="-228600">
              <a:lnSpc>
                <a:spcPct val="70000"/>
              </a:lnSpc>
              <a:buSzPts val="1860"/>
            </a:pPr>
            <a:r>
              <a:rPr lang="en-US" dirty="0"/>
              <a:t>Maintain good dental hygiene</a:t>
            </a:r>
          </a:p>
          <a:p>
            <a:pPr marL="685800" lvl="1" indent="-228600">
              <a:lnSpc>
                <a:spcPct val="70000"/>
              </a:lnSpc>
              <a:buSzPts val="1860"/>
            </a:pPr>
            <a:r>
              <a:rPr lang="en-US" dirty="0"/>
              <a:t>No dental procedure 1 </a:t>
            </a:r>
            <a:r>
              <a:rPr lang="en-US" dirty="0" err="1"/>
              <a:t>mo</a:t>
            </a:r>
            <a:r>
              <a:rPr lang="en-US" dirty="0"/>
              <a:t> prior and 3 </a:t>
            </a:r>
            <a:r>
              <a:rPr lang="en-US" dirty="0" err="1"/>
              <a:t>mo</a:t>
            </a:r>
            <a:r>
              <a:rPr lang="en-US" dirty="0"/>
              <a:t> after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8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Font typeface="Corbel"/>
              <a:buNone/>
            </a:pPr>
            <a:r>
              <a:rPr lang="en-US"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Post Op Keys to Success</a:t>
            </a:r>
            <a:endParaRPr sz="540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98" name="Google Shape;198;p29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Proper preparation for home life and transportation to PT appointments</a:t>
            </a:r>
            <a:endParaRPr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Be compliant with PT exercises and appointments</a:t>
            </a:r>
            <a:endParaRPr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Understand that this is not a picnic but have an optimistic outlook to overcome and succeed</a:t>
            </a:r>
            <a:endParaRPr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Do exercises and ROM at home as recommended by your PT</a:t>
            </a:r>
            <a:endParaRPr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Be mobile to help with pain, prevent DVT/pneumonia and stimulate bowels</a:t>
            </a:r>
            <a:endParaRPr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Take stool softeners with narcotics and follow bowel regimen given on discharge.  This can also be found on Dr. Lee’s website (</a:t>
            </a:r>
            <a:r>
              <a:rPr lang="en-US" sz="2590" b="0" i="0" u="sng" strike="noStrike" cap="non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www.jaredleemd.com</a:t>
            </a: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)</a:t>
            </a:r>
            <a:endParaRPr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Use CPM 2-3 hrs per day and advance as tolerated. Try do do at least 0-90 degrees</a:t>
            </a:r>
            <a:endParaRPr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Font typeface="Arial"/>
              <a:buNone/>
            </a:pPr>
            <a:endParaRPr sz="259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Font typeface="Corbel"/>
              <a:buNone/>
            </a:pPr>
            <a:r>
              <a:rPr lang="en-US"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Activities After Surgery</a:t>
            </a:r>
            <a:endParaRPr sz="540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04" name="Google Shape;204;p30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Activities you can do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Walking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Biking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Hiking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Golfing (full round after 6 months)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Light impact cardio (stairs, elliptical, biking)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Avoid to avoid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High impact activities such as running, jumping, jogging, skiing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Horse back riding to be determined by physician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Driving can be resumed roughly 4-6 wks after surgery</a:t>
            </a:r>
            <a:endParaRPr sz="280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Font typeface="Corbel"/>
              <a:buNone/>
            </a:pPr>
            <a:r>
              <a:rPr lang="en-US"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Introduction</a:t>
            </a:r>
            <a:endParaRPr sz="540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Purpose and intent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Provide patients with information to know what to expect for upcoming surgery</a:t>
            </a:r>
            <a:endParaRPr dirty="0"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Prior to surgery</a:t>
            </a:r>
            <a:endParaRPr dirty="0"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During Surgery</a:t>
            </a:r>
            <a:endParaRPr dirty="0"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Post-operatively</a:t>
            </a:r>
            <a:endParaRPr sz="2000" b="0" i="0" u="none" strike="noStrike" cap="none" dirty="0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Font typeface="Corbel"/>
              <a:buNone/>
            </a:pPr>
            <a:r>
              <a:rPr lang="en-US"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Pre-Surgery</a:t>
            </a:r>
            <a:endParaRPr sz="540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0" name="Google Shape;150;p21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Consider family/friend assistance for afterwards</a:t>
            </a:r>
            <a:endParaRPr sz="259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Collect Mail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Care for Pets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Assist at home 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Getting in and out of home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Remove trip hazards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Rugs, mats, pets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Prepare meals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Get non-slip mat for shower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Consider purchasing an elevated toilet seat and a grasper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Don’t let pets lick wound or lie in your bed</a:t>
            </a:r>
            <a:endParaRPr sz="259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Font typeface="Corbel"/>
              <a:buNone/>
            </a:pPr>
            <a:r>
              <a:rPr lang="en-US"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Pre-Surgery</a:t>
            </a:r>
            <a:endParaRPr sz="540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6" name="Google Shape;156;p22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No dental procedures within 1 month prior and 3 months after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Begin pre-hab (upper body strength)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No shaving of legs x 3 days prior to surgery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Avoid constipation before surgery (fluids, fiber, exercise)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Pre-op aptmt – bring all meds currently taking to update chart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Review workup and ensure everything is set</a:t>
            </a:r>
            <a:endParaRPr sz="240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Font typeface="Corbel"/>
              <a:buNone/>
            </a:pPr>
            <a:r>
              <a:rPr lang="en-US"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Day of Surgery</a:t>
            </a:r>
            <a:endParaRPr sz="540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2" name="Google Shape;162;p23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2380"/>
              <a:buFont typeface="Arial"/>
              <a:buChar char="•"/>
            </a:pPr>
            <a:r>
              <a:rPr lang="en-US" sz="238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Be flexible on day of surgery, arrive on time and be ready to possibly come in early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380"/>
              <a:buFont typeface="Arial"/>
              <a:buChar char="•"/>
            </a:pPr>
            <a:r>
              <a:rPr lang="en-US" sz="238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NPO after midnight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380"/>
              <a:buFont typeface="Arial"/>
              <a:buChar char="•"/>
            </a:pPr>
            <a:r>
              <a:rPr lang="en-US" sz="238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Things to bring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Glasses/contact lens care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Hearing Aids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Dentures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Insurance Card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Photo ID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Toiletries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Loose clothing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CPAP (if using at home)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Current medication bottles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Don’t bring valuables</a:t>
            </a:r>
            <a:endParaRPr sz="2040" b="0" i="0" u="none" strike="noStrike" cap="none" dirty="0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Font typeface="Corbel"/>
              <a:buNone/>
            </a:pPr>
            <a:r>
              <a:rPr lang="en-US" sz="5400" b="0" i="0" u="none" strike="noStrike" cap="none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Day of Surgery</a:t>
            </a:r>
            <a:endParaRPr sz="5400" b="0" i="0" u="none" strike="noStrike" cap="none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8" name="Google Shape;168;p24"/>
          <p:cNvSpPr txBox="1">
            <a:spLocks noGrp="1"/>
          </p:cNvSpPr>
          <p:nvPr>
            <p:ph type="body" idx="1"/>
          </p:nvPr>
        </p:nvSpPr>
        <p:spPr>
          <a:xfrm>
            <a:off x="1255050" y="1690699"/>
            <a:ext cx="9327900" cy="38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2170"/>
              <a:buFont typeface="Arial"/>
              <a:buChar char="•"/>
            </a:pPr>
            <a:r>
              <a:rPr lang="en-US" sz="217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Preop Area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Change into gown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IV initiation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Update medical information in hospital system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Pre-surgical pain medications as appropriate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Anesthesia and surgical consent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170"/>
              <a:buFont typeface="Arial"/>
              <a:buChar char="•"/>
            </a:pPr>
            <a:r>
              <a:rPr lang="en-US" sz="217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Surgery</a:t>
            </a:r>
            <a:endParaRPr sz="2170" b="0" i="0" u="none" strike="noStrike" cap="none" dirty="0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Spinal – tetracaine </a:t>
            </a:r>
            <a:endParaRPr sz="1860" b="0" i="0" u="none" strike="noStrike" cap="none" dirty="0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General Anesthesia - ET tube or not based on anesthesia preference</a:t>
            </a:r>
            <a:endParaRPr sz="1860" b="0" i="0" u="none" strike="noStrike" cap="none" dirty="0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Surgery is 1.5-2 </a:t>
            </a:r>
            <a:r>
              <a:rPr lang="en-US" sz="1860" b="0" i="0" u="none" strike="noStrike" cap="none" dirty="0" err="1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hrs</a:t>
            </a:r>
            <a:r>
              <a:rPr lang="en-US" sz="186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 with 30 min of preparation in OR and 15-20 min coming out of anesthesia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170"/>
              <a:buFont typeface="Arial"/>
              <a:buChar char="•"/>
            </a:pPr>
            <a:r>
              <a:rPr lang="en-US" sz="217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PACU (roughly 45 min) 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ensure pain control, neurologic assessment and stable recovery from anesthesia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2170"/>
              <a:buFont typeface="Arial"/>
              <a:buChar char="•"/>
            </a:pPr>
            <a:r>
              <a:rPr lang="en-US" sz="217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On the floor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60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Foley catheter, SCDs, TED Hose, possible drain/abduction pillow, dressings, PT/OT eval</a:t>
            </a:r>
            <a:endParaRPr sz="1860" b="0" i="0" u="none" strike="noStrike" cap="none" dirty="0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>
            <a:spLocks noGrp="1"/>
          </p:cNvSpPr>
          <p:nvPr>
            <p:ph type="title"/>
          </p:nvPr>
        </p:nvSpPr>
        <p:spPr>
          <a:xfrm>
            <a:off x="838200" y="17475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Font typeface="Corbel"/>
              <a:buNone/>
            </a:pPr>
            <a:r>
              <a:rPr lang="en-US" sz="54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Post op (Hospital)</a:t>
            </a:r>
            <a:endParaRPr sz="5400" b="0" i="0" u="none" strike="noStrike" cap="none" dirty="0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4" name="Google Shape;174;p25"/>
          <p:cNvSpPr txBox="1">
            <a:spLocks noGrp="1"/>
          </p:cNvSpPr>
          <p:nvPr>
            <p:ph type="body" idx="1"/>
          </p:nvPr>
        </p:nvSpPr>
        <p:spPr>
          <a:xfrm>
            <a:off x="838200" y="1500314"/>
            <a:ext cx="10515600" cy="5537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330"/>
              <a:buFont typeface="Arial"/>
              <a:buChar char="•"/>
            </a:pPr>
            <a:r>
              <a:rPr lang="en-US" sz="238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Average duration of stay (1-3 days)</a:t>
            </a:r>
            <a:endParaRPr sz="238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1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Factors affecting</a:t>
            </a:r>
            <a:endParaRPr sz="2040"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95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Health status</a:t>
            </a:r>
            <a:endParaRPr sz="1800"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95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Physical Condition</a:t>
            </a:r>
            <a:endParaRPr sz="1800"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95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Positive outlook – optimism improves recovery</a:t>
            </a:r>
            <a:endParaRPr sz="1800"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95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Pain control</a:t>
            </a:r>
            <a:endParaRPr sz="1800"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95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PT/OT goals</a:t>
            </a:r>
            <a:endParaRPr sz="1800"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1330"/>
              <a:buFont typeface="Arial"/>
              <a:buChar char="•"/>
            </a:pPr>
            <a:r>
              <a:rPr lang="en-US" sz="238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Fall Risks</a:t>
            </a:r>
            <a:endParaRPr sz="238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1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Narcotics, instability, blood pressure (Call nurse to get up safely)</a:t>
            </a:r>
            <a:endParaRPr sz="2040"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1330"/>
              <a:buFont typeface="Arial"/>
              <a:buChar char="•"/>
            </a:pPr>
            <a:r>
              <a:rPr lang="en-US" sz="238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Pain management</a:t>
            </a:r>
            <a:endParaRPr sz="238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1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Preop meds</a:t>
            </a:r>
            <a:endParaRPr sz="204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1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Spinal</a:t>
            </a:r>
            <a:endParaRPr sz="204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1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Joint injection</a:t>
            </a:r>
            <a:endParaRPr sz="204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1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Ask for pain meds before pain is severe</a:t>
            </a:r>
            <a:endParaRPr sz="204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1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Ice</a:t>
            </a:r>
            <a:endParaRPr sz="204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1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Exercises/CPM</a:t>
            </a:r>
            <a:endParaRPr sz="2040"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1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Elevation</a:t>
            </a:r>
            <a:endParaRPr sz="204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CA22-6EE2-4994-947F-6159F2A2A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op (Hospital) Cont’d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BC041-F7DD-4E15-95EC-C113FB82B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040919"/>
          </a:xfrm>
        </p:spPr>
        <p:txBody>
          <a:bodyPr>
            <a:noAutofit/>
          </a:bodyPr>
          <a:lstStyle/>
          <a:p>
            <a:pPr marL="228600" lvl="0" indent="-228600">
              <a:lnSpc>
                <a:spcPct val="70000"/>
              </a:lnSpc>
              <a:buSzPts val="1330"/>
            </a:pPr>
            <a:r>
              <a:rPr lang="en-US" sz="2400" dirty="0"/>
              <a:t>Knee positioning after a TKA</a:t>
            </a:r>
          </a:p>
          <a:p>
            <a:pPr marL="685800" lvl="1" indent="-228600">
              <a:lnSpc>
                <a:spcPct val="70000"/>
              </a:lnSpc>
              <a:buSzPts val="1140"/>
            </a:pPr>
            <a:r>
              <a:rPr lang="en-US" sz="2040" dirty="0"/>
              <a:t>3 pillows under the ankle with </a:t>
            </a:r>
            <a:r>
              <a:rPr lang="en-US" sz="2040" dirty="0" err="1"/>
              <a:t>nother</a:t>
            </a:r>
            <a:r>
              <a:rPr lang="en-US" sz="2040" dirty="0"/>
              <a:t> behind the knee</a:t>
            </a:r>
          </a:p>
          <a:p>
            <a:pPr marL="228600" lvl="0" indent="-228600">
              <a:lnSpc>
                <a:spcPct val="70000"/>
              </a:lnSpc>
              <a:buSzPts val="1330"/>
            </a:pPr>
            <a:r>
              <a:rPr lang="en-US" sz="2400" dirty="0"/>
              <a:t>Get up and move</a:t>
            </a:r>
          </a:p>
          <a:p>
            <a:pPr marL="228600" lvl="0" indent="-228600">
              <a:lnSpc>
                <a:spcPct val="70000"/>
              </a:lnSpc>
              <a:buSzPts val="1330"/>
            </a:pPr>
            <a:r>
              <a:rPr lang="en-US" sz="2400" dirty="0"/>
              <a:t>Expect noise/alarm at night, vitals in the night, etc.  If a problem, notify your nurse</a:t>
            </a:r>
          </a:p>
          <a:p>
            <a:pPr marL="228600" lvl="0" indent="-228600">
              <a:lnSpc>
                <a:spcPct val="70000"/>
              </a:lnSpc>
              <a:buSzPts val="1330"/>
            </a:pPr>
            <a:r>
              <a:rPr lang="en-US" sz="2400" dirty="0"/>
              <a:t>Incentive spirometry</a:t>
            </a:r>
          </a:p>
          <a:p>
            <a:pPr marL="228600" lvl="0" indent="-228600">
              <a:lnSpc>
                <a:spcPct val="70000"/>
              </a:lnSpc>
              <a:buSzPts val="1330"/>
            </a:pPr>
            <a:r>
              <a:rPr lang="en-US" sz="2400" dirty="0"/>
              <a:t>CPM</a:t>
            </a:r>
          </a:p>
          <a:p>
            <a:pPr marL="228600" lvl="0" indent="-228600">
              <a:lnSpc>
                <a:spcPct val="70000"/>
              </a:lnSpc>
              <a:buSzPts val="1330"/>
            </a:pPr>
            <a:r>
              <a:rPr lang="en-US" sz="2400" dirty="0"/>
              <a:t>PT/OT Eval</a:t>
            </a:r>
          </a:p>
          <a:p>
            <a:pPr marL="228600" lvl="0" indent="-228600">
              <a:lnSpc>
                <a:spcPct val="70000"/>
              </a:lnSpc>
              <a:buSzPts val="1330"/>
            </a:pPr>
            <a:r>
              <a:rPr lang="en-US" sz="2400" dirty="0"/>
              <a:t>Meds</a:t>
            </a:r>
          </a:p>
          <a:p>
            <a:pPr marL="685800" lvl="1" indent="-228600">
              <a:lnSpc>
                <a:spcPct val="70000"/>
              </a:lnSpc>
              <a:buSzPts val="1140"/>
            </a:pPr>
            <a:r>
              <a:rPr lang="en-US" sz="2040" dirty="0"/>
              <a:t>Narcotics, stool softener, anti-coagulant, chronic home meds, </a:t>
            </a:r>
            <a:r>
              <a:rPr lang="en-US" sz="2040" dirty="0" err="1"/>
              <a:t>abx</a:t>
            </a:r>
            <a:r>
              <a:rPr lang="en-US" sz="2040" dirty="0"/>
              <a:t> x 24 </a:t>
            </a:r>
            <a:r>
              <a:rPr lang="en-US" sz="2040" dirty="0" err="1"/>
              <a:t>hrs</a:t>
            </a:r>
            <a:endParaRPr lang="en-US" sz="2040" dirty="0"/>
          </a:p>
        </p:txBody>
      </p:sp>
    </p:spTree>
    <p:extLst>
      <p:ext uri="{BB962C8B-B14F-4D97-AF65-F5344CB8AC3E}">
        <p14:creationId xmlns:p14="http://schemas.microsoft.com/office/powerpoint/2010/main" val="2380472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Font typeface="Corbel"/>
              <a:buNone/>
            </a:pPr>
            <a:r>
              <a:rPr lang="en-US" sz="540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Post op (Home)</a:t>
            </a:r>
            <a:endParaRPr sz="5400" b="0" i="0" u="none" strike="noStrike" cap="none" dirty="0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80" name="Google Shape;180;p26"/>
          <p:cNvSpPr txBox="1">
            <a:spLocks noGrp="1"/>
          </p:cNvSpPr>
          <p:nvPr>
            <p:ph type="body" idx="1"/>
          </p:nvPr>
        </p:nvSpPr>
        <p:spPr>
          <a:xfrm>
            <a:off x="1120000" y="1690688"/>
            <a:ext cx="1023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Wound Care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 err="1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Aquacell</a:t>
            </a:r>
            <a:r>
              <a:rPr lang="en-US" sz="222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 Dressing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50"/>
              <a:buFont typeface="Arial"/>
              <a:buChar char="•"/>
            </a:pPr>
            <a:r>
              <a:rPr lang="en-US" sz="185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Leave in place until post op appointment or can remove 10 days after surgery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50"/>
              <a:buFont typeface="Arial"/>
              <a:buChar char="•"/>
            </a:pPr>
            <a:r>
              <a:rPr lang="en-US" sz="185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Can get wet in the shower immediately.  No soaking in tubs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50"/>
              <a:buFont typeface="Arial"/>
              <a:buChar char="•"/>
            </a:pPr>
            <a:r>
              <a:rPr lang="en-US" sz="185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If bleeding touches edges of white strip, remove dressing by pulling outward.  Cover with sterile 4x4’s and ACE wrap.</a:t>
            </a:r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50"/>
              <a:buFont typeface="Arial"/>
              <a:buChar char="•"/>
            </a:pP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Standard Dressing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50"/>
              <a:buFont typeface="Arial"/>
              <a:buChar char="•"/>
            </a:pPr>
            <a:r>
              <a:rPr lang="en-US" sz="185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Remove 72 </a:t>
            </a:r>
            <a:r>
              <a:rPr lang="en-US" sz="1850" b="0" i="0" u="none" strike="noStrike" cap="none" dirty="0" err="1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hrs</a:t>
            </a:r>
            <a:r>
              <a:rPr lang="en-US" sz="185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 after surgery and leave open to air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50"/>
              <a:buFont typeface="Arial"/>
              <a:buChar char="•"/>
            </a:pPr>
            <a:r>
              <a:rPr lang="en-US" sz="185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Can get incision wet with shower water at POD5.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50"/>
              <a:buFont typeface="Arial"/>
              <a:buChar char="•"/>
            </a:pPr>
            <a:r>
              <a:rPr lang="en-US" sz="185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If draining, do daily dressing changes with sterile 4x4 and ACE wrap until no drainage x 24 hrs. Then can leave open to air.  Don’t get wet until 5 days after draining ceases</a:t>
            </a:r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50"/>
              <a:buFont typeface="Arial"/>
              <a:buChar char="•"/>
            </a:pP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Incisional care for all joint replacements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50"/>
              <a:buFont typeface="Arial"/>
              <a:buChar char="•"/>
            </a:pPr>
            <a:r>
              <a:rPr lang="en-US" sz="185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No soaking in tub for 28 days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50"/>
              <a:buFont typeface="Arial"/>
              <a:buChar char="•"/>
            </a:pPr>
            <a:r>
              <a:rPr lang="en-US" sz="1850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Watch for redness, swelling, increasing pain, FAC, sutures poking through skin</a:t>
            </a:r>
            <a:endParaRPr dirty="0"/>
          </a:p>
          <a:p>
            <a:pPr marL="1600200" marR="0" lvl="3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665"/>
              <a:buFont typeface="Arial"/>
              <a:buChar char="•"/>
            </a:pPr>
            <a:r>
              <a:rPr lang="en-US" sz="1665" b="0" i="0" u="none" strike="noStrike" cap="none" dirty="0">
                <a:solidFill>
                  <a:srgbClr val="EDEDED"/>
                </a:solidFill>
                <a:latin typeface="Corbel"/>
                <a:ea typeface="Corbel"/>
                <a:cs typeface="Corbel"/>
                <a:sym typeface="Corbel"/>
              </a:rPr>
              <a:t>Notify surgeon immediately if this occurs or go to ER</a:t>
            </a:r>
            <a:endParaRPr dirty="0"/>
          </a:p>
          <a:p>
            <a:pPr marL="685800" marR="0" lvl="1" indent="-8763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2220"/>
              <a:buFont typeface="Arial"/>
              <a:buNone/>
            </a:pPr>
            <a:endParaRPr sz="2220" b="0" i="0" u="none" strike="noStrike" cap="none" dirty="0">
              <a:solidFill>
                <a:srgbClr val="EDEDED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rgbClr val="000000"/>
      </a:dk1>
      <a:lt1>
        <a:srgbClr val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958</Words>
  <Application>Microsoft Office PowerPoint</Application>
  <PresentationFormat>Widescreen</PresentationFormat>
  <Paragraphs>149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Depth</vt:lpstr>
      <vt:lpstr>Dr. Lee Total Joint Replacement Outline</vt:lpstr>
      <vt:lpstr>Introduction</vt:lpstr>
      <vt:lpstr>Pre-Surgery</vt:lpstr>
      <vt:lpstr>Pre-Surgery</vt:lpstr>
      <vt:lpstr>Day of Surgery</vt:lpstr>
      <vt:lpstr>Day of Surgery</vt:lpstr>
      <vt:lpstr>Post op (Hospital)</vt:lpstr>
      <vt:lpstr>Post op (Hospital) Cont’d</vt:lpstr>
      <vt:lpstr>Post op (Home)</vt:lpstr>
      <vt:lpstr>Post op Physical/Occupational Therapy</vt:lpstr>
      <vt:lpstr>Possible Complications</vt:lpstr>
      <vt:lpstr>Possible Complications Cont’d</vt:lpstr>
      <vt:lpstr>Post Op Keys to Success</vt:lpstr>
      <vt:lpstr>Activities After Surgery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Lee Total Joint Replacement Outline</dc:title>
  <dc:creator>Craig Edwards</dc:creator>
  <cp:lastModifiedBy>Nick Ruppenthal</cp:lastModifiedBy>
  <cp:revision>6</cp:revision>
  <dcterms:modified xsi:type="dcterms:W3CDTF">2019-10-22T15:12:56Z</dcterms:modified>
</cp:coreProperties>
</file>